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1" r:id="rId3"/>
    <p:sldId id="265" r:id="rId4"/>
    <p:sldId id="263" r:id="rId5"/>
    <p:sldId id="268" r:id="rId6"/>
    <p:sldId id="285" r:id="rId7"/>
    <p:sldId id="276" r:id="rId8"/>
    <p:sldId id="287" r:id="rId9"/>
    <p:sldId id="293" r:id="rId10"/>
    <p:sldId id="294" r:id="rId11"/>
    <p:sldId id="296" r:id="rId12"/>
    <p:sldId id="291" r:id="rId13"/>
    <p:sldId id="297" r:id="rId14"/>
    <p:sldId id="298" r:id="rId15"/>
    <p:sldId id="299" r:id="rId16"/>
    <p:sldId id="300" r:id="rId17"/>
    <p:sldId id="301" r:id="rId18"/>
    <p:sldId id="275" r:id="rId19"/>
    <p:sldId id="29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5" autoAdjust="0"/>
  </p:normalViewPr>
  <p:slideViewPr>
    <p:cSldViewPr snapToGrid="0">
      <p:cViewPr varScale="1">
        <p:scale>
          <a:sx n="68" d="100"/>
          <a:sy n="68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4061B-6D7F-49F2-B0FE-36D89E99AB87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C8CD7-A08B-44EC-A879-4D84D40C2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6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525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75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09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96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52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23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13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Систематическое использование на уроках математики специальных задач и заданий, формирует и развивает функциональную грамотность младших школьников, позволяет более уверенно ориентироваться в простейших закономерностях окружающей их действительности и активнее использовать математические знания в повседневной жизни 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C8CD7-A08B-44EC-A879-4D84D40C281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61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46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5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69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25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4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9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5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87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66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5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4FBF5-F3A8-4158-9614-34AFA54F6C75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BDD24-7E42-4302-9D3D-D2BCE0DBEB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88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dia.prosv.ru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280160"/>
            <a:ext cx="9144000" cy="3319975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задачки на формирование  математической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482655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475" y="246062"/>
            <a:ext cx="4819650" cy="27336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262" y="246062"/>
            <a:ext cx="4943475" cy="6391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052" y="3062287"/>
            <a:ext cx="2958048" cy="357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59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105E0-2B0D-EC0E-3511-0A39866CB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задачи: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25E854-5FCA-A6ED-CB2A-6DD219C213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Термометр показывает плюс 15 градусов. Сколько градусов покажут два таких термометра? 15 градусов.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980C2F-D5D4-7E5F-EE7D-102311BA33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подносе лежали 9 булочек. 9 девочек взяли по булочке. Но на подносе осталась одна булочка. Как такое получилось?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Последняя девочка взяла булочку вместе с подносом.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326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94" y="1099129"/>
            <a:ext cx="4299209" cy="24320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94" y="3731515"/>
            <a:ext cx="4588356" cy="2714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86" y="1587848"/>
            <a:ext cx="6291617" cy="3682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19600" y="342900"/>
            <a:ext cx="26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Логические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3089041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9F316-8501-4856-C75F-A23057CAA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задачи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8129C97-FC3A-6E4D-4717-525139B51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71" y="1294228"/>
            <a:ext cx="11197883" cy="5373858"/>
          </a:xfrm>
        </p:spPr>
        <p:txBody>
          <a:bodyPr>
            <a:normAutofit fontScale="25000" lnSpcReduction="20000"/>
          </a:bodyPr>
          <a:lstStyle/>
          <a:p>
            <a:pPr indent="450215" algn="l">
              <a:lnSpc>
                <a:spcPct val="150000"/>
              </a:lnSpc>
              <a:spcAft>
                <a:spcPts val="1500"/>
              </a:spcAft>
            </a:pPr>
            <a:r>
              <a:rPr lang="ru-RU" sz="7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№1. Познакомься со стоимостью билетов в музей «Самара космическая». Используя эти данные, ответь на вопросы. </a:t>
            </a:r>
          </a:p>
          <a:p>
            <a:pPr indent="0" algn="l">
              <a:lnSpc>
                <a:spcPct val="150000"/>
              </a:lnSpc>
              <a:spcAft>
                <a:spcPts val="1500"/>
              </a:spcAft>
              <a:buNone/>
            </a:pPr>
            <a:r>
              <a:rPr lang="ru-RU" sz="7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ЦЕНЫ В МУЗЕЕ «САМАРА КОСМИЧЕСКАЯ» </a:t>
            </a:r>
            <a: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Билет на основную экспозицию – 250 руб.</a:t>
            </a:r>
            <a:b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студентов, учащихся ПТУ, пенсионеров, школьников (16-18 лет) – 200 руб.</a:t>
            </a:r>
            <a:b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Школьники (до 16 лет) – 100 руб.</a:t>
            </a:r>
            <a:b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Дошкольники, солдаты срочной службы, инвалиды, ветераны всех войн – бесплатно.</a:t>
            </a:r>
            <a:endParaRPr lang="ru-RU" sz="7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заплатит за билеты семья из пяти человек, если маме 45 лет, папе 47 лет, бабушке 68 лет, инвалид 2 группы, сын учится на первом курсе университета, а дочь посещает детский сад?</a:t>
            </a:r>
            <a:endParaRPr lang="ru-RU" sz="7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будет стоить посещение музея для компании из семи человек, в которой два человека в возрасте 30 и 35 лет, три студента и два четвероклассника?</a:t>
            </a:r>
            <a:endParaRPr lang="ru-RU" sz="7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будет стоить посещение музея для нашего класса вместе с учительницей?</a:t>
            </a:r>
            <a:endParaRPr lang="ru-RU" sz="7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991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8DCEA-DA06-2FA8-6461-B0BA15AB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задачу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777F3D-DCB3-2308-6ED8-AC24072F5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450215" algn="l">
              <a:lnSpc>
                <a:spcPct val="150000"/>
              </a:lnSpc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50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250 + 250 + 200 = 700 (руб.)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50000"/>
              </a:lnSpc>
              <a:spcAft>
                <a:spcPts val="15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 700 руб.</a:t>
            </a:r>
          </a:p>
          <a:p>
            <a:pPr indent="0" algn="l">
              <a:lnSpc>
                <a:spcPct val="150000"/>
              </a:lnSpc>
              <a:spcAft>
                <a:spcPts val="1500"/>
              </a:spcAft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250 + 250 + (200∙3) + (100∙2) = 1300 (руб.)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50000"/>
              </a:lnSpc>
              <a:spcAft>
                <a:spcPts val="15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 1300 руб.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50000"/>
              </a:lnSpc>
              <a:spcAft>
                <a:spcPts val="1500"/>
              </a:spcAft>
              <a:buNone/>
            </a:pP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917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72AA9-B7A0-2847-6B19-95450FE7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575" y="224448"/>
            <a:ext cx="10515600" cy="844697"/>
          </a:xfrm>
        </p:spPr>
        <p:txBody>
          <a:bodyPr>
            <a:normAutofit fontScale="90000"/>
          </a:bodyPr>
          <a:lstStyle/>
          <a:p>
            <a:pPr marL="635" indent="-2540" algn="ctr" fontAlgn="t">
              <a:lnSpc>
                <a:spcPct val="150000"/>
              </a:lnSpc>
            </a:pPr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№2</a:t>
            </a:r>
            <a:b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C658CE8-B79E-466E-BCB9-EC3302DE57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000949"/>
              </p:ext>
            </p:extLst>
          </p:nvPr>
        </p:nvGraphicFramePr>
        <p:xfrm>
          <a:off x="3333149" y="2854032"/>
          <a:ext cx="7830004" cy="3779520"/>
        </p:xfrm>
        <a:graphic>
          <a:graphicData uri="http://schemas.openxmlformats.org/drawingml/2006/table">
            <a:tbl>
              <a:tblPr/>
              <a:tblGrid>
                <a:gridCol w="2611878">
                  <a:extLst>
                    <a:ext uri="{9D8B030D-6E8A-4147-A177-3AD203B41FA5}">
                      <a16:colId xmlns:a16="http://schemas.microsoft.com/office/drawing/2014/main" val="2685772857"/>
                    </a:ext>
                  </a:extLst>
                </a:gridCol>
                <a:gridCol w="2609063">
                  <a:extLst>
                    <a:ext uri="{9D8B030D-6E8A-4147-A177-3AD203B41FA5}">
                      <a16:colId xmlns:a16="http://schemas.microsoft.com/office/drawing/2014/main" val="690328148"/>
                    </a:ext>
                  </a:extLst>
                </a:gridCol>
                <a:gridCol w="2609063">
                  <a:extLst>
                    <a:ext uri="{9D8B030D-6E8A-4147-A177-3AD203B41FA5}">
                      <a16:colId xmlns:a16="http://schemas.microsoft.com/office/drawing/2014/main" val="3402665028"/>
                    </a:ext>
                  </a:extLst>
                </a:gridCol>
              </a:tblGrid>
              <a:tr h="587432"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г.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Стоимость, р.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045109"/>
                  </a:ext>
                </a:extLst>
              </a:tr>
              <a:tr h="587432">
                <a:tc>
                  <a:txBody>
                    <a:bodyPr/>
                    <a:lstStyle/>
                    <a:p>
                      <a:pPr marL="635" indent="-2540" algn="l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лук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72007"/>
                  </a:ext>
                </a:extLst>
              </a:tr>
              <a:tr h="587432">
                <a:tc>
                  <a:txBody>
                    <a:bodyPr/>
                    <a:lstStyle/>
                    <a:p>
                      <a:pPr marL="635" indent="-2540" algn="l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659786"/>
                  </a:ext>
                </a:extLst>
              </a:tr>
              <a:tr h="587432">
                <a:tc>
                  <a:txBody>
                    <a:bodyPr/>
                    <a:lstStyle/>
                    <a:p>
                      <a:pPr marL="635" indent="-2540" algn="l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морковь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924932"/>
                  </a:ext>
                </a:extLst>
              </a:tr>
              <a:tr h="587432">
                <a:tc>
                  <a:txBody>
                    <a:bodyPr/>
                    <a:lstStyle/>
                    <a:p>
                      <a:pPr marL="635" indent="-2540" algn="just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мясо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4303"/>
                  </a:ext>
                </a:extLst>
              </a:tr>
              <a:tr h="587432">
                <a:tc>
                  <a:txBody>
                    <a:bodyPr/>
                    <a:lstStyle/>
                    <a:p>
                      <a:pPr marL="635" indent="-2540" algn="just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2540" algn="ctr" fontAlgn="t">
                        <a:lnSpc>
                          <a:spcPct val="150000"/>
                        </a:lnSpc>
                      </a:pPr>
                      <a:r>
                        <a:rPr lang="ru-RU" sz="2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15631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973B0A2-FA0A-3E3C-63B3-E5C573BA1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794" y="1227610"/>
            <a:ext cx="1148041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семьи Петровых есть 500 р. Д</a:t>
            </a:r>
            <a:r>
              <a:rPr lang="ru-RU" altLang="ru-RU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приготовления ужина.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супа понадобится лук, картофель, морковь, мясо; 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макарон с котлетами – лук, морковь, мясо, макароны. 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Рассчитайте, ч</a:t>
            </a:r>
            <a:r>
              <a:rPr kumimoji="0" lang="ru-RU" alt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маме приготовить выгоднее: борщ или макароны с котлетой?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123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80B00-DB94-9F26-A2BA-A182BEDD3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к задаче №2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D0773A-8AFE-542D-20A4-A2DE0F905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 выгоднее макарон с котлетами.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стоимости продуктов на суп: 20+60+50+300 = 430 р.;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Макароны с котлетами: 20+50+300+100 = 470 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969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2AB63-F2A2-55D2-FB04-71D5BB263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>
            <a:normAutofit fontScale="90000"/>
          </a:bodyPr>
          <a:lstStyle/>
          <a:p>
            <a:pPr indent="450215" algn="ctr">
              <a:lnSpc>
                <a:spcPct val="150000"/>
              </a:lnSpc>
              <a:spcAft>
                <a:spcPts val="150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№ 3</a:t>
            </a:r>
            <a:b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704DDD-559B-779C-8940-7860B43B1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707" y="1294227"/>
            <a:ext cx="10678551" cy="4951827"/>
          </a:xfrm>
        </p:spPr>
      </p:pic>
    </p:spTree>
    <p:extLst>
      <p:ext uri="{BB962C8B-B14F-4D97-AF65-F5344CB8AC3E}">
        <p14:creationId xmlns:p14="http://schemas.microsoft.com/office/powerpoint/2010/main" val="4074077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7114" y="1727200"/>
            <a:ext cx="10655886" cy="4775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Open Sans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Open Sans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Open Sans"/>
                <a:ea typeface="Calibri" panose="020F0502020204030204" pitchFamily="34" charset="0"/>
                <a:cs typeface="Times New Roman" panose="02020603050405020304" pitchFamily="18" charset="0"/>
              </a:rPr>
              <a:t>«Математике должны учить в школе еще с той целью, чтобы познания, здесь приобретаемые, были достаточными для обыкновенных потребностей в жизни» 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latin typeface="Open Sans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Н. И. Лобачевский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366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351692"/>
            <a:ext cx="11183815" cy="639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39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385741" y="1029232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.</a:t>
            </a:r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506510" y="2156086"/>
            <a:ext cx="3098365" cy="1920614"/>
            <a:chOff x="2457" y="2000"/>
            <a:chExt cx="901" cy="888"/>
          </a:xfrm>
        </p:grpSpPr>
        <p:pic>
          <p:nvPicPr>
            <p:cNvPr id="10" name="Picture 13" descr="circuler_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4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Цели</a:t>
              </a:r>
              <a:r>
                <a:rPr kumimoji="0" lang="ru-RU" altLang="zh-CN" sz="2400" b="1" i="0" u="none" strike="noStrike" kern="0" cap="none" spc="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изучения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zh-CN" sz="2400" b="1" kern="0" baseline="0" dirty="0">
                  <a:solidFill>
                    <a:sysClr val="windowText" lastClr="000000"/>
                  </a:solidFill>
                </a:rPr>
                <a:t>математики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" name="Group 16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13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9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4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5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39" name="Группа 38"/>
          <p:cNvGrpSpPr/>
          <p:nvPr/>
        </p:nvGrpSpPr>
        <p:grpSpPr>
          <a:xfrm>
            <a:off x="867188" y="687711"/>
            <a:ext cx="3262819" cy="1871486"/>
            <a:chOff x="3034522" y="4650597"/>
            <a:chExt cx="2821012" cy="1685256"/>
          </a:xfrm>
        </p:grpSpPr>
        <p:grpSp>
          <p:nvGrpSpPr>
            <p:cNvPr id="23" name="Group 30"/>
            <p:cNvGrpSpPr>
              <a:grpSpLocks/>
            </p:cNvGrpSpPr>
            <p:nvPr/>
          </p:nvGrpSpPr>
          <p:grpSpPr bwMode="auto">
            <a:xfrm>
              <a:off x="3034522" y="4650597"/>
              <a:ext cx="2751885" cy="1685256"/>
              <a:chOff x="4320" y="1152"/>
              <a:chExt cx="414" cy="402"/>
            </a:xfrm>
          </p:grpSpPr>
          <p:sp>
            <p:nvSpPr>
              <p:cNvPr id="24" name="AutoShape 31"/>
              <p:cNvSpPr>
                <a:spLocks noChangeArrowheads="1"/>
              </p:cNvSpPr>
              <p:nvPr/>
            </p:nvSpPr>
            <p:spPr bwMode="lt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C85414"/>
                  </a:gs>
                  <a:gs pos="100000">
                    <a:srgbClr val="C85414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Freeform 32"/>
              <p:cNvSpPr>
                <a:spLocks/>
              </p:cNvSpPr>
              <p:nvPr/>
            </p:nvSpPr>
            <p:spPr bwMode="lt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85414">
                      <a:gamma/>
                      <a:tint val="48627"/>
                      <a:invGamma/>
                    </a:srgbClr>
                  </a:gs>
                  <a:gs pos="50000">
                    <a:srgbClr val="C85414">
                      <a:alpha val="0"/>
                    </a:srgbClr>
                  </a:gs>
                  <a:gs pos="100000">
                    <a:srgbClr val="C85414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Прямоугольник 6"/>
            <p:cNvSpPr/>
            <p:nvPr/>
          </p:nvSpPr>
          <p:spPr>
            <a:xfrm>
              <a:off x="3561627" y="4904933"/>
              <a:ext cx="2293907" cy="1191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1.Освоение начальных математических знаний 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852201" y="3346643"/>
            <a:ext cx="3730103" cy="2342957"/>
            <a:chOff x="7188897" y="4477153"/>
            <a:chExt cx="3446644" cy="1858699"/>
          </a:xfrm>
        </p:grpSpPr>
        <p:grpSp>
          <p:nvGrpSpPr>
            <p:cNvPr id="26" name="Group 33"/>
            <p:cNvGrpSpPr>
              <a:grpSpLocks/>
            </p:cNvGrpSpPr>
            <p:nvPr/>
          </p:nvGrpSpPr>
          <p:grpSpPr bwMode="auto">
            <a:xfrm>
              <a:off x="7188897" y="4477153"/>
              <a:ext cx="3347312" cy="1858699"/>
              <a:chOff x="4328" y="1152"/>
              <a:chExt cx="414" cy="402"/>
            </a:xfrm>
          </p:grpSpPr>
          <p:sp>
            <p:nvSpPr>
              <p:cNvPr id="27" name="AutoShape 34"/>
              <p:cNvSpPr>
                <a:spLocks noChangeArrowheads="1"/>
              </p:cNvSpPr>
              <p:nvPr/>
            </p:nvSpPr>
            <p:spPr bwMode="ltGray">
              <a:xfrm>
                <a:off x="4328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D94F7"/>
                  </a:gs>
                  <a:gs pos="100000">
                    <a:srgbClr val="7D94F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35"/>
              <p:cNvSpPr>
                <a:spLocks/>
              </p:cNvSpPr>
              <p:nvPr/>
            </p:nvSpPr>
            <p:spPr bwMode="lt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D94F7">
                      <a:gamma/>
                      <a:tint val="48627"/>
                      <a:invGamma/>
                    </a:srgbClr>
                  </a:gs>
                  <a:gs pos="50000">
                    <a:srgbClr val="7D94F7">
                      <a:alpha val="0"/>
                    </a:srgbClr>
                  </a:gs>
                  <a:gs pos="100000">
                    <a:srgbClr val="7D94F7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>
              <a:off x="7485941" y="4759594"/>
              <a:ext cx="3149600" cy="1367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000" b="1" i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2.Формирование функциональной математической грамотности младшего школьника.</a:t>
              </a: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8124195" y="824467"/>
            <a:ext cx="3183861" cy="1967255"/>
            <a:chOff x="7796503" y="1889005"/>
            <a:chExt cx="2812738" cy="1784203"/>
          </a:xfrm>
        </p:grpSpPr>
        <p:grpSp>
          <p:nvGrpSpPr>
            <p:cNvPr id="30" name="Group 39"/>
            <p:cNvGrpSpPr>
              <a:grpSpLocks/>
            </p:cNvGrpSpPr>
            <p:nvPr/>
          </p:nvGrpSpPr>
          <p:grpSpPr bwMode="auto">
            <a:xfrm>
              <a:off x="7796503" y="1889005"/>
              <a:ext cx="2812738" cy="1784203"/>
              <a:chOff x="4320" y="1152"/>
              <a:chExt cx="414" cy="402"/>
            </a:xfrm>
          </p:grpSpPr>
          <p:sp>
            <p:nvSpPr>
              <p:cNvPr id="31" name="AutoShape 40"/>
              <p:cNvSpPr>
                <a:spLocks noChangeArrowheads="1"/>
              </p:cNvSpPr>
              <p:nvPr/>
            </p:nvSpPr>
            <p:spPr bwMode="lt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C85414"/>
                  </a:gs>
                  <a:gs pos="100000">
                    <a:srgbClr val="C85414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Freeform 41"/>
              <p:cNvSpPr>
                <a:spLocks/>
              </p:cNvSpPr>
              <p:nvPr/>
            </p:nvSpPr>
            <p:spPr bwMode="lt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85414">
                      <a:gamma/>
                      <a:tint val="48627"/>
                      <a:invGamma/>
                    </a:srgbClr>
                  </a:gs>
                  <a:gs pos="50000">
                    <a:srgbClr val="C85414">
                      <a:alpha val="0"/>
                    </a:srgbClr>
                  </a:gs>
                  <a:gs pos="100000">
                    <a:srgbClr val="C85414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3" name="Прямоугольник 32"/>
            <p:cNvSpPr/>
            <p:nvPr/>
          </p:nvSpPr>
          <p:spPr>
            <a:xfrm>
              <a:off x="8303471" y="2041992"/>
              <a:ext cx="2138503" cy="120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</a:rPr>
                <a:t>3.Обеспечение математического развития младшего школьника</a:t>
              </a: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755736" y="3457206"/>
            <a:ext cx="3902864" cy="2279457"/>
            <a:chOff x="1581408" y="1318199"/>
            <a:chExt cx="3347312" cy="1858699"/>
          </a:xfrm>
        </p:grpSpPr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1581408" y="1318199"/>
              <a:ext cx="3347312" cy="1858699"/>
              <a:chOff x="4320" y="1152"/>
              <a:chExt cx="414" cy="402"/>
            </a:xfrm>
          </p:grpSpPr>
          <p:sp>
            <p:nvSpPr>
              <p:cNvPr id="35" name="AutoShape 34"/>
              <p:cNvSpPr>
                <a:spLocks noChangeArrowheads="1"/>
              </p:cNvSpPr>
              <p:nvPr/>
            </p:nvSpPr>
            <p:spPr bwMode="lt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7D94F7"/>
                  </a:gs>
                  <a:gs pos="100000">
                    <a:srgbClr val="7D94F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lt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D94F7">
                      <a:gamma/>
                      <a:tint val="48627"/>
                      <a:invGamma/>
                    </a:srgbClr>
                  </a:gs>
                  <a:gs pos="50000">
                    <a:srgbClr val="7D94F7">
                      <a:alpha val="0"/>
                    </a:srgbClr>
                  </a:gs>
                  <a:gs pos="100000">
                    <a:srgbClr val="7D94F7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" name="Прямоугольник 36"/>
            <p:cNvSpPr/>
            <p:nvPr/>
          </p:nvSpPr>
          <p:spPr>
            <a:xfrm>
              <a:off x="2071220" y="1565569"/>
              <a:ext cx="2857500" cy="13301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</a:rPr>
                <a:t>4.Становление учебно-познавательных мотивов и интереса к изучению математики и</a:t>
              </a:r>
            </a:p>
            <a:p>
              <a:r>
                <a:rPr lang="ru-RU" sz="2000" b="1" dirty="0">
                  <a:solidFill>
                    <a:schemeClr val="bg1"/>
                  </a:solidFill>
                </a:rPr>
                <a:t> умственному труду.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080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294044" y="3190430"/>
            <a:ext cx="2899117" cy="2414389"/>
            <a:chOff x="2457" y="2000"/>
            <a:chExt cx="901" cy="888"/>
          </a:xfrm>
        </p:grpSpPr>
        <p:pic>
          <p:nvPicPr>
            <p:cNvPr id="13" name="Picture 13" descr="circuler_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Oval 14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ltGray">
            <a:xfrm>
              <a:off x="2573" y="2133"/>
              <a:ext cx="703" cy="30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ru-RU" altLang="zh-CN" i="1" dirty="0">
                  <a:solidFill>
                    <a:srgbClr val="080808"/>
                  </a:solidFill>
                  <a:latin typeface="Arial Black" pitchFamily="34" charset="0"/>
                  <a:ea typeface="宋体" charset="-122"/>
                </a:rPr>
                <a:t>Основные недостатки</a:t>
              </a:r>
            </a:p>
            <a:p>
              <a:pPr>
                <a:defRPr/>
              </a:pPr>
              <a:r>
                <a:rPr lang="ru-RU" altLang="zh-CN" i="1" dirty="0">
                  <a:solidFill>
                    <a:srgbClr val="080808"/>
                  </a:solidFill>
                  <a:latin typeface="Arial Black" pitchFamily="34" charset="0"/>
                  <a:ea typeface="宋体" charset="-122"/>
                </a:rPr>
                <a:t>современного школьного образования</a:t>
              </a:r>
              <a:endParaRPr lang="en-US" altLang="zh-CN" i="1" dirty="0">
                <a:solidFill>
                  <a:srgbClr val="080808"/>
                </a:solidFill>
                <a:latin typeface="Arial Black" pitchFamily="34" charset="0"/>
                <a:ea typeface="宋体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17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8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9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7" name="Group 27"/>
          <p:cNvGrpSpPr>
            <a:grpSpLocks/>
          </p:cNvGrpSpPr>
          <p:nvPr/>
        </p:nvGrpSpPr>
        <p:grpSpPr bwMode="auto">
          <a:xfrm>
            <a:off x="4431820" y="289204"/>
            <a:ext cx="2780887" cy="1870763"/>
            <a:chOff x="4315" y="1140"/>
            <a:chExt cx="414" cy="402"/>
          </a:xfrm>
        </p:grpSpPr>
        <p:sp>
          <p:nvSpPr>
            <p:cNvPr id="28" name="AutoShape 28"/>
            <p:cNvSpPr>
              <a:spLocks noChangeArrowheads="1"/>
            </p:cNvSpPr>
            <p:nvPr/>
          </p:nvSpPr>
          <p:spPr bwMode="ltGray">
            <a:xfrm>
              <a:off x="4315" y="114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Недостаточно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владеют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смысловым</a:t>
              </a:r>
              <a:endParaRPr lang="ru-RU" altLang="zh-CN" sz="2400" b="1" kern="0" dirty="0">
                <a:solidFill>
                  <a:schemeClr val="bg1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чтением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ltGray">
            <a:xfrm>
              <a:off x="4346" y="1178"/>
              <a:ext cx="337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Group 30"/>
          <p:cNvGrpSpPr>
            <a:grpSpLocks/>
          </p:cNvGrpSpPr>
          <p:nvPr/>
        </p:nvGrpSpPr>
        <p:grpSpPr bwMode="auto">
          <a:xfrm>
            <a:off x="939800" y="1866995"/>
            <a:ext cx="2751885" cy="1685256"/>
            <a:chOff x="4320" y="1152"/>
            <a:chExt cx="414" cy="402"/>
          </a:xfrm>
        </p:grpSpPr>
        <p:sp>
          <p:nvSpPr>
            <p:cNvPr id="31" name="AutoShape 31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85414"/>
                </a:gs>
                <a:gs pos="100000">
                  <a:srgbClr val="C85414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85414">
                    <a:gamma/>
                    <a:tint val="48627"/>
                    <a:invGamma/>
                  </a:srgbClr>
                </a:gs>
                <a:gs pos="50000">
                  <a:srgbClr val="C85414">
                    <a:alpha val="0"/>
                  </a:srgbClr>
                </a:gs>
                <a:gs pos="100000">
                  <a:srgbClr val="C85414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" name="Group 33"/>
          <p:cNvGrpSpPr>
            <a:grpSpLocks/>
          </p:cNvGrpSpPr>
          <p:nvPr/>
        </p:nvGrpSpPr>
        <p:grpSpPr bwMode="auto">
          <a:xfrm>
            <a:off x="939800" y="4234106"/>
            <a:ext cx="2740300" cy="1685255"/>
            <a:chOff x="4320" y="1152"/>
            <a:chExt cx="414" cy="402"/>
          </a:xfrm>
        </p:grpSpPr>
        <p:sp>
          <p:nvSpPr>
            <p:cNvPr id="34" name="AutoShape 34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Group 39"/>
          <p:cNvGrpSpPr>
            <a:grpSpLocks/>
          </p:cNvGrpSpPr>
          <p:nvPr/>
        </p:nvGrpSpPr>
        <p:grpSpPr bwMode="auto">
          <a:xfrm>
            <a:off x="7753662" y="1864001"/>
            <a:ext cx="2812738" cy="1784203"/>
            <a:chOff x="4320" y="1152"/>
            <a:chExt cx="414" cy="402"/>
          </a:xfrm>
        </p:grpSpPr>
        <p:sp>
          <p:nvSpPr>
            <p:cNvPr id="40" name="AutoShape 40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85414"/>
                </a:gs>
                <a:gs pos="100000">
                  <a:srgbClr val="C85414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85414">
                    <a:gamma/>
                    <a:tint val="48627"/>
                    <a:invGamma/>
                  </a:srgbClr>
                </a:gs>
                <a:gs pos="50000">
                  <a:srgbClr val="C85414">
                    <a:alpha val="0"/>
                  </a:srgbClr>
                </a:gs>
                <a:gs pos="100000">
                  <a:srgbClr val="C85414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" name="Group 42"/>
          <p:cNvGrpSpPr>
            <a:grpSpLocks/>
          </p:cNvGrpSpPr>
          <p:nvPr/>
        </p:nvGrpSpPr>
        <p:grpSpPr bwMode="auto">
          <a:xfrm>
            <a:off x="7633341" y="4043340"/>
            <a:ext cx="2947525" cy="1876021"/>
            <a:chOff x="4320" y="1152"/>
            <a:chExt cx="414" cy="402"/>
          </a:xfrm>
        </p:grpSpPr>
        <p:sp>
          <p:nvSpPr>
            <p:cNvPr id="43" name="AutoShape 43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" name="Rectangle 46"/>
          <p:cNvSpPr>
            <a:spLocks noChangeArrowheads="1"/>
          </p:cNvSpPr>
          <p:nvPr/>
        </p:nvSpPr>
        <p:spPr bwMode="auto">
          <a:xfrm>
            <a:off x="1206500" y="1987206"/>
            <a:ext cx="243567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zh-CN" sz="2000" b="1" dirty="0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Затрудняются при решении задач, требующие анализа, обобщения</a:t>
            </a:r>
            <a:endParaRPr lang="en-US" altLang="zh-CN" sz="2000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</p:txBody>
      </p:sp>
      <p:sp>
        <p:nvSpPr>
          <p:cNvPr id="46" name="Rectangle 47"/>
          <p:cNvSpPr>
            <a:spLocks noChangeArrowheads="1"/>
          </p:cNvSpPr>
          <p:nvPr/>
        </p:nvSpPr>
        <p:spPr bwMode="auto">
          <a:xfrm>
            <a:off x="1088912" y="4261125"/>
            <a:ext cx="225847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zh-CN" sz="2000" b="1" dirty="0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Не могут высказывать предположения и строить доказательства</a:t>
            </a:r>
            <a:endParaRPr lang="en-US" altLang="zh-CN" sz="2000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</p:txBody>
      </p:sp>
      <p:sp>
        <p:nvSpPr>
          <p:cNvPr id="47" name="Rectangle 48"/>
          <p:cNvSpPr>
            <a:spLocks noChangeArrowheads="1"/>
          </p:cNvSpPr>
          <p:nvPr/>
        </p:nvSpPr>
        <p:spPr bwMode="auto">
          <a:xfrm>
            <a:off x="8214756" y="2024685"/>
            <a:ext cx="203097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zh-CN" sz="2000" b="1" dirty="0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Не справляются с задачами на интерпретацию информации</a:t>
            </a:r>
            <a:endParaRPr lang="en-US" altLang="zh-CN" sz="2000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</p:txBody>
      </p:sp>
      <p:sp>
        <p:nvSpPr>
          <p:cNvPr id="48" name="Rectangle 49"/>
          <p:cNvSpPr>
            <a:spLocks noChangeArrowheads="1"/>
          </p:cNvSpPr>
          <p:nvPr/>
        </p:nvSpPr>
        <p:spPr bwMode="auto">
          <a:xfrm>
            <a:off x="8235700" y="4138015"/>
            <a:ext cx="201003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zh-CN" sz="2000" b="1" dirty="0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Недостаточно сформировано умение работать с моделями</a:t>
            </a:r>
            <a:endParaRPr lang="en-US" altLang="zh-CN" sz="2000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</p:txBody>
      </p:sp>
      <p:sp>
        <p:nvSpPr>
          <p:cNvPr id="52" name="Шеврон 51"/>
          <p:cNvSpPr/>
          <p:nvPr/>
        </p:nvSpPr>
        <p:spPr>
          <a:xfrm rot="1056279">
            <a:off x="3949700" y="3310645"/>
            <a:ext cx="484632" cy="48463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Шеврон 52"/>
          <p:cNvSpPr/>
          <p:nvPr/>
        </p:nvSpPr>
        <p:spPr>
          <a:xfrm rot="18346682" flipV="1">
            <a:off x="3967651" y="5080246"/>
            <a:ext cx="503723" cy="56025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Шеврон 53"/>
          <p:cNvSpPr/>
          <p:nvPr/>
        </p:nvSpPr>
        <p:spPr>
          <a:xfrm rot="13153235" flipV="1">
            <a:off x="6927895" y="5004812"/>
            <a:ext cx="503723" cy="56025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5" name="Шеврон 54"/>
          <p:cNvSpPr/>
          <p:nvPr/>
        </p:nvSpPr>
        <p:spPr>
          <a:xfrm rot="9008079" flipV="1">
            <a:off x="7032949" y="3278647"/>
            <a:ext cx="503723" cy="56025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Шеврон 55"/>
          <p:cNvSpPr/>
          <p:nvPr/>
        </p:nvSpPr>
        <p:spPr>
          <a:xfrm rot="5400000" flipV="1">
            <a:off x="5520024" y="2451111"/>
            <a:ext cx="503723" cy="56025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12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777566" y="2255708"/>
            <a:ext cx="2710782" cy="2188784"/>
            <a:chOff x="2457" y="2000"/>
            <a:chExt cx="901" cy="888"/>
          </a:xfrm>
        </p:grpSpPr>
        <p:pic>
          <p:nvPicPr>
            <p:cNvPr id="13" name="Picture 13" descr="circuler_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Oval 14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ltGray">
            <a:xfrm>
              <a:off x="2550" y="2018"/>
              <a:ext cx="703" cy="30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17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8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9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7" name="Group 27"/>
          <p:cNvGrpSpPr>
            <a:grpSpLocks/>
          </p:cNvGrpSpPr>
          <p:nvPr/>
        </p:nvGrpSpPr>
        <p:grpSpPr bwMode="auto">
          <a:xfrm>
            <a:off x="379617" y="673051"/>
            <a:ext cx="3438023" cy="2132036"/>
            <a:chOff x="4320" y="1152"/>
            <a:chExt cx="414" cy="402"/>
          </a:xfrm>
        </p:grpSpPr>
        <p:sp>
          <p:nvSpPr>
            <p:cNvPr id="28" name="AutoShape 28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Group 30"/>
          <p:cNvGrpSpPr>
            <a:grpSpLocks/>
          </p:cNvGrpSpPr>
          <p:nvPr/>
        </p:nvGrpSpPr>
        <p:grpSpPr bwMode="auto">
          <a:xfrm>
            <a:off x="588121" y="2970060"/>
            <a:ext cx="2902136" cy="1649385"/>
            <a:chOff x="4320" y="1152"/>
            <a:chExt cx="414" cy="402"/>
          </a:xfrm>
        </p:grpSpPr>
        <p:sp>
          <p:nvSpPr>
            <p:cNvPr id="31" name="AutoShape 31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85414"/>
                </a:gs>
                <a:gs pos="100000">
                  <a:srgbClr val="C85414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85414">
                    <a:gamma/>
                    <a:tint val="48627"/>
                    <a:invGamma/>
                  </a:srgbClr>
                </a:gs>
                <a:gs pos="50000">
                  <a:srgbClr val="C85414">
                    <a:alpha val="0"/>
                  </a:srgbClr>
                </a:gs>
                <a:gs pos="100000">
                  <a:srgbClr val="C85414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" name="Group 33"/>
          <p:cNvGrpSpPr>
            <a:grpSpLocks/>
          </p:cNvGrpSpPr>
          <p:nvPr/>
        </p:nvGrpSpPr>
        <p:grpSpPr bwMode="auto">
          <a:xfrm>
            <a:off x="1739900" y="4815333"/>
            <a:ext cx="3415629" cy="1858205"/>
            <a:chOff x="4320" y="1152"/>
            <a:chExt cx="414" cy="402"/>
          </a:xfrm>
        </p:grpSpPr>
        <p:sp>
          <p:nvSpPr>
            <p:cNvPr id="34" name="AutoShape 34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Group 36"/>
          <p:cNvGrpSpPr>
            <a:grpSpLocks/>
          </p:cNvGrpSpPr>
          <p:nvPr/>
        </p:nvGrpSpPr>
        <p:grpSpPr bwMode="auto">
          <a:xfrm>
            <a:off x="8190436" y="673050"/>
            <a:ext cx="3353558" cy="1947247"/>
            <a:chOff x="4320" y="1152"/>
            <a:chExt cx="414" cy="402"/>
          </a:xfrm>
        </p:grpSpPr>
        <p:sp>
          <p:nvSpPr>
            <p:cNvPr id="37" name="AutoShape 37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Group 39"/>
          <p:cNvGrpSpPr>
            <a:grpSpLocks/>
          </p:cNvGrpSpPr>
          <p:nvPr/>
        </p:nvGrpSpPr>
        <p:grpSpPr bwMode="auto">
          <a:xfrm>
            <a:off x="8328437" y="2900415"/>
            <a:ext cx="3165064" cy="1683916"/>
            <a:chOff x="4320" y="1152"/>
            <a:chExt cx="414" cy="402"/>
          </a:xfrm>
        </p:grpSpPr>
        <p:sp>
          <p:nvSpPr>
            <p:cNvPr id="40" name="AutoShape 40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85414"/>
                </a:gs>
                <a:gs pos="100000">
                  <a:srgbClr val="C85414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85414">
                    <a:gamma/>
                    <a:tint val="48627"/>
                    <a:invGamma/>
                  </a:srgbClr>
                </a:gs>
                <a:gs pos="50000">
                  <a:srgbClr val="C85414">
                    <a:alpha val="0"/>
                  </a:srgbClr>
                </a:gs>
                <a:gs pos="100000">
                  <a:srgbClr val="C85414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" name="Group 42"/>
          <p:cNvGrpSpPr>
            <a:grpSpLocks/>
          </p:cNvGrpSpPr>
          <p:nvPr/>
        </p:nvGrpSpPr>
        <p:grpSpPr bwMode="auto">
          <a:xfrm>
            <a:off x="7329395" y="4955000"/>
            <a:ext cx="3510906" cy="1735664"/>
            <a:chOff x="4320" y="1152"/>
            <a:chExt cx="414" cy="402"/>
          </a:xfrm>
        </p:grpSpPr>
        <p:sp>
          <p:nvSpPr>
            <p:cNvPr id="43" name="AutoShape 43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" name="Rectangle 45"/>
          <p:cNvSpPr>
            <a:spLocks noChangeArrowheads="1"/>
          </p:cNvSpPr>
          <p:nvPr/>
        </p:nvSpPr>
        <p:spPr bwMode="auto">
          <a:xfrm>
            <a:off x="2161109" y="1296317"/>
            <a:ext cx="16171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zh-CN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  <a:p>
            <a:pPr algn="ctr"/>
            <a:endParaRPr lang="en-US" altLang="zh-CN" b="1" dirty="0">
              <a:solidFill>
                <a:srgbClr val="FE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charset="-122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257801" y="2672130"/>
            <a:ext cx="2075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Учащиеся, овладевшие математической грамотностью, способны:</a:t>
            </a:r>
            <a:br>
              <a:rPr lang="ru-RU" b="1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59616" y="1007708"/>
            <a:ext cx="32803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распознавать проблемы, возникающие в окружающей действительности и 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быть решены средствами математики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944368" y="3321007"/>
            <a:ext cx="27263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формулировать эти проблемы на языке математики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447257" y="5062481"/>
            <a:ext cx="2622107" cy="151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решать проблемы, используя математические факты и методы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663577" y="1165202"/>
            <a:ext cx="2611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анализировать использованные методы решения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743665" y="3021104"/>
            <a:ext cx="27498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интерпретировать полученные результаты с учетом поставленной проблемы;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328437" y="5062480"/>
            <a:ext cx="21530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формулировать и записывать результаты решения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943715" y="106949"/>
            <a:ext cx="39669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Математическая  функциональная грамотность подразумевает  способность личности использовать приобретенные математические знания для решения задач в различных сферах</a:t>
            </a:r>
            <a:br>
              <a:rPr lang="ru-RU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2" name="Шеврон 1"/>
          <p:cNvSpPr/>
          <p:nvPr/>
        </p:nvSpPr>
        <p:spPr>
          <a:xfrm rot="12599606">
            <a:off x="4519429" y="2249661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Шеврон 45"/>
          <p:cNvSpPr/>
          <p:nvPr/>
        </p:nvSpPr>
        <p:spPr>
          <a:xfrm rot="10800000">
            <a:off x="4163182" y="3266369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Шеврон 46"/>
          <p:cNvSpPr/>
          <p:nvPr/>
        </p:nvSpPr>
        <p:spPr>
          <a:xfrm rot="19895972">
            <a:off x="7213882" y="2176021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Шеврон 47"/>
          <p:cNvSpPr/>
          <p:nvPr/>
        </p:nvSpPr>
        <p:spPr>
          <a:xfrm rot="7721194">
            <a:off x="4875858" y="4335252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Шеврон 48"/>
          <p:cNvSpPr/>
          <p:nvPr/>
        </p:nvSpPr>
        <p:spPr>
          <a:xfrm>
            <a:off x="7568583" y="3306977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Шеврон 49"/>
          <p:cNvSpPr/>
          <p:nvPr/>
        </p:nvSpPr>
        <p:spPr>
          <a:xfrm rot="2283108">
            <a:off x="7009545" y="4281595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9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33"/>
          <p:cNvGrpSpPr>
            <a:grpSpLocks/>
          </p:cNvGrpSpPr>
          <p:nvPr/>
        </p:nvGrpSpPr>
        <p:grpSpPr bwMode="auto">
          <a:xfrm>
            <a:off x="168201" y="1033180"/>
            <a:ext cx="3351207" cy="1774749"/>
            <a:chOff x="4320" y="1152"/>
            <a:chExt cx="414" cy="402"/>
          </a:xfrm>
        </p:grpSpPr>
        <p:sp>
          <p:nvSpPr>
            <p:cNvPr id="53" name="AutoShape 34"/>
            <p:cNvSpPr>
              <a:spLocks noChangeArrowheads="1"/>
            </p:cNvSpPr>
            <p:nvPr/>
          </p:nvSpPr>
          <p:spPr bwMode="lt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Group 36"/>
          <p:cNvGrpSpPr>
            <a:grpSpLocks/>
          </p:cNvGrpSpPr>
          <p:nvPr/>
        </p:nvGrpSpPr>
        <p:grpSpPr bwMode="auto">
          <a:xfrm>
            <a:off x="8446402" y="928885"/>
            <a:ext cx="3141806" cy="1924059"/>
            <a:chOff x="4263" y="1146"/>
            <a:chExt cx="414" cy="402"/>
          </a:xfrm>
        </p:grpSpPr>
        <p:sp>
          <p:nvSpPr>
            <p:cNvPr id="44" name="AutoShape 37"/>
            <p:cNvSpPr>
              <a:spLocks noChangeArrowheads="1"/>
            </p:cNvSpPr>
            <p:nvPr/>
          </p:nvSpPr>
          <p:spPr bwMode="ltGray">
            <a:xfrm>
              <a:off x="4263" y="1146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ltGray">
            <a:xfrm>
              <a:off x="4266" y="1152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" name="Group 12"/>
          <p:cNvGrpSpPr>
            <a:grpSpLocks/>
          </p:cNvGrpSpPr>
          <p:nvPr/>
        </p:nvGrpSpPr>
        <p:grpSpPr bwMode="auto">
          <a:xfrm>
            <a:off x="4588207" y="1385047"/>
            <a:ext cx="2710782" cy="2188784"/>
            <a:chOff x="2457" y="2000"/>
            <a:chExt cx="901" cy="888"/>
          </a:xfrm>
        </p:grpSpPr>
        <p:pic>
          <p:nvPicPr>
            <p:cNvPr id="29" name="Picture 13" descr="circuler_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Oval 14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r>
                <a:rPr lang="ru-RU" altLang="zh-CN" sz="2400" b="1" kern="0" dirty="0">
                  <a:solidFill>
                    <a:sysClr val="windowText" lastClr="000000"/>
                  </a:solidFill>
                </a:rPr>
                <a:t>С</a:t>
              </a: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оставляющие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zh-CN" sz="2400" b="1" kern="0" dirty="0">
                  <a:solidFill>
                    <a:sysClr val="windowText" lastClr="000000"/>
                  </a:solidFill>
                </a:rPr>
                <a:t>математической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zh-CN" sz="2400" b="1" kern="0" dirty="0">
                  <a:solidFill>
                    <a:sysClr val="windowText" lastClr="000000"/>
                  </a:solidFill>
                </a:rPr>
                <a:t>грамотности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ltGray">
            <a:xfrm>
              <a:off x="2572" y="2041"/>
              <a:ext cx="666" cy="15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2" name="Group 16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33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9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4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5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3" name="AutoShape 2" descr="Математика Расчет Начальная школа, Математика, текст, начальная школа,  учител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Задачи по математике для младших школьник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2691" y="1280315"/>
            <a:ext cx="1945117" cy="128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8096" y="3322697"/>
            <a:ext cx="24052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находить и 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отбирать информацию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67789" y="3035934"/>
            <a:ext cx="3519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производить арифметические действия и применять их 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решения конкретных задач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29499" y="6117273"/>
            <a:ext cx="3637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интерпретировать, оценивать и анализировать данные</a:t>
            </a:r>
            <a:endParaRPr lang="ru-RU" dirty="0"/>
          </a:p>
        </p:txBody>
      </p:sp>
      <p:sp>
        <p:nvSpPr>
          <p:cNvPr id="20" name="Шеврон 19"/>
          <p:cNvSpPr/>
          <p:nvPr/>
        </p:nvSpPr>
        <p:spPr>
          <a:xfrm>
            <a:off x="7670800" y="2047926"/>
            <a:ext cx="484632" cy="48463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Шеврон 21"/>
          <p:cNvSpPr/>
          <p:nvPr/>
        </p:nvSpPr>
        <p:spPr>
          <a:xfrm rot="10800000">
            <a:off x="3839592" y="2140865"/>
            <a:ext cx="484632" cy="484632"/>
          </a:xfrm>
          <a:prstGeom prst="chevr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Шеврон 22"/>
          <p:cNvSpPr/>
          <p:nvPr/>
        </p:nvSpPr>
        <p:spPr>
          <a:xfrm rot="5400000">
            <a:off x="5674123" y="3798810"/>
            <a:ext cx="484632" cy="48463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2492296">
            <a:off x="8994629" y="3829212"/>
            <a:ext cx="926853" cy="2756252"/>
          </a:xfrm>
          <a:prstGeom prst="curvedLeftArrow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 rot="6842443">
            <a:off x="1846182" y="3978891"/>
            <a:ext cx="1055203" cy="2739366"/>
          </a:xfrm>
          <a:prstGeom prst="curvedLeftArrow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4178815" y="160338"/>
            <a:ext cx="3889968" cy="810751"/>
          </a:xfrm>
          <a:prstGeom prst="curvedDownArrow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47" name="Group 39"/>
          <p:cNvGrpSpPr>
            <a:grpSpLocks/>
          </p:cNvGrpSpPr>
          <p:nvPr/>
        </p:nvGrpSpPr>
        <p:grpSpPr bwMode="auto">
          <a:xfrm>
            <a:off x="4376128" y="4486937"/>
            <a:ext cx="3206292" cy="1723274"/>
            <a:chOff x="4344" y="1178"/>
            <a:chExt cx="390" cy="376"/>
          </a:xfrm>
        </p:grpSpPr>
        <p:sp>
          <p:nvSpPr>
            <p:cNvPr id="48" name="AutoShape 40"/>
            <p:cNvSpPr>
              <a:spLocks noChangeArrowheads="1"/>
            </p:cNvSpPr>
            <p:nvPr/>
          </p:nvSpPr>
          <p:spPr bwMode="ltGray">
            <a:xfrm>
              <a:off x="4344" y="1178"/>
              <a:ext cx="390" cy="37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85414"/>
                </a:gs>
                <a:gs pos="100000">
                  <a:srgbClr val="C85414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85414">
                    <a:gamma/>
                    <a:tint val="48627"/>
                    <a:invGamma/>
                  </a:srgbClr>
                </a:gs>
                <a:gs pos="50000">
                  <a:srgbClr val="C85414">
                    <a:alpha val="0"/>
                  </a:srgbClr>
                </a:gs>
                <a:gs pos="100000">
                  <a:srgbClr val="C85414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820" y="4544148"/>
            <a:ext cx="1376077" cy="1608852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334" y="1305716"/>
            <a:ext cx="1713210" cy="128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1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440921" y="2199891"/>
            <a:ext cx="3534006" cy="2334539"/>
            <a:chOff x="2457" y="1973"/>
            <a:chExt cx="901" cy="915"/>
          </a:xfrm>
        </p:grpSpPr>
        <p:pic>
          <p:nvPicPr>
            <p:cNvPr id="3" name="Picture 13" descr="circuler_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val 14"/>
            <p:cNvSpPr>
              <a:spLocks noChangeArrowheads="1"/>
            </p:cNvSpPr>
            <p:nvPr/>
          </p:nvSpPr>
          <p:spPr bwMode="ltGray">
            <a:xfrm>
              <a:off x="2460" y="1973"/>
              <a:ext cx="895" cy="913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Условия успешного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формирования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zh-CN" sz="2000" b="1" kern="0" dirty="0">
                  <a:solidFill>
                    <a:sysClr val="windowText" lastClr="000000"/>
                  </a:solidFill>
                </a:rPr>
                <a:t>математической грамотности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altLang="zh-CN" sz="2000" b="1" kern="0" dirty="0">
                  <a:solidFill>
                    <a:sysClr val="windowText" lastClr="000000"/>
                  </a:solidFill>
                </a:rPr>
                <a:t> на уроке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" name="Group 16"/>
            <p:cNvGrpSpPr>
              <a:grpSpLocks/>
            </p:cNvGrpSpPr>
            <p:nvPr/>
          </p:nvGrpSpPr>
          <p:grpSpPr bwMode="auto">
            <a:xfrm rot="-1297425" flipH="1" flipV="1">
              <a:off x="2487" y="2494"/>
              <a:ext cx="781" cy="394"/>
              <a:chOff x="2532" y="1050"/>
              <a:chExt cx="893" cy="515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2532" y="1050"/>
                <a:ext cx="743" cy="515"/>
                <a:chOff x="1565" y="2568"/>
                <a:chExt cx="1118" cy="777"/>
              </a:xfrm>
            </p:grpSpPr>
            <p:sp>
              <p:nvSpPr>
                <p:cNvPr id="13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2059" y="282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4026258" y="245363"/>
            <a:ext cx="3831565" cy="1870763"/>
            <a:chOff x="4333" y="1160"/>
            <a:chExt cx="414" cy="402"/>
          </a:xfrm>
        </p:grpSpPr>
        <p:sp>
          <p:nvSpPr>
            <p:cNvPr id="18" name="AutoShape 28"/>
            <p:cNvSpPr>
              <a:spLocks noChangeArrowheads="1"/>
            </p:cNvSpPr>
            <p:nvPr/>
          </p:nvSpPr>
          <p:spPr bwMode="ltGray">
            <a:xfrm>
              <a:off x="4333" y="116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ltGray">
            <a:xfrm>
              <a:off x="4340" y="1174"/>
              <a:ext cx="337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Предметный</a:t>
              </a:r>
              <a:r>
                <a:rPr kumimoji="0" lang="ru-RU" altLang="zh-CN" sz="2000" b="1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уровен</a:t>
              </a:r>
              <a:r>
                <a:rPr lang="ru-RU" altLang="zh-CN" sz="2000" b="1" kern="0" dirty="0">
                  <a:solidFill>
                    <a:schemeClr val="bg1"/>
                  </a:solidFill>
                </a:rPr>
                <a:t>ь: создание опыта применения предметного умения  в разнообразных учебных ситуациях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1" y="1437589"/>
            <a:ext cx="3360264" cy="198851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51384" y="1590837"/>
            <a:ext cx="291107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Метапредметный уровень: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Формирование и развитие опыта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применения ууд </a:t>
            </a:r>
          </a:p>
          <a:p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469" y="1003361"/>
            <a:ext cx="3631931" cy="212521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309537" y="1486229"/>
            <a:ext cx="35268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Привлечение содержания и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базовых учебных действий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других предметных областей </a:t>
            </a:r>
          </a:p>
        </p:txBody>
      </p:sp>
      <p:grpSp>
        <p:nvGrpSpPr>
          <p:cNvPr id="25" name="Group 33"/>
          <p:cNvGrpSpPr>
            <a:grpSpLocks/>
          </p:cNvGrpSpPr>
          <p:nvPr/>
        </p:nvGrpSpPr>
        <p:grpSpPr bwMode="auto">
          <a:xfrm>
            <a:off x="423759" y="4402570"/>
            <a:ext cx="4070707" cy="1756930"/>
            <a:chOff x="4324" y="1136"/>
            <a:chExt cx="414" cy="402"/>
          </a:xfrm>
        </p:grpSpPr>
        <p:sp>
          <p:nvSpPr>
            <p:cNvPr id="26" name="AutoShape 34"/>
            <p:cNvSpPr>
              <a:spLocks noChangeArrowheads="1"/>
            </p:cNvSpPr>
            <p:nvPr/>
          </p:nvSpPr>
          <p:spPr bwMode="ltGray">
            <a:xfrm>
              <a:off x="4324" y="1136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sz="2400" dirty="0"/>
            </a:p>
            <a:p>
              <a:pPr>
                <a:defRPr/>
              </a:pPr>
              <a:endParaRPr lang="ru-RU" sz="24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ltGray">
            <a:xfrm>
              <a:off x="4335" y="1153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08443" y="4606932"/>
            <a:ext cx="382803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Анализ опыта и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полученных решений,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стимулирование поиска «точек»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применения математики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29" name="Group 33"/>
          <p:cNvGrpSpPr>
            <a:grpSpLocks/>
          </p:cNvGrpSpPr>
          <p:nvPr/>
        </p:nvGrpSpPr>
        <p:grpSpPr bwMode="auto">
          <a:xfrm>
            <a:off x="7983229" y="3928668"/>
            <a:ext cx="3508108" cy="1756930"/>
            <a:chOff x="4324" y="1136"/>
            <a:chExt cx="414" cy="402"/>
          </a:xfrm>
        </p:grpSpPr>
        <p:sp>
          <p:nvSpPr>
            <p:cNvPr id="30" name="AutoShape 34"/>
            <p:cNvSpPr>
              <a:spLocks noChangeArrowheads="1"/>
            </p:cNvSpPr>
            <p:nvPr/>
          </p:nvSpPr>
          <p:spPr bwMode="ltGray">
            <a:xfrm>
              <a:off x="4324" y="1136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sz="2400" dirty="0"/>
            </a:p>
            <a:p>
              <a:pPr>
                <a:defRPr/>
              </a:pPr>
              <a:endParaRPr lang="ru-RU" sz="24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lt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646059" y="4205404"/>
            <a:ext cx="2630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Использование различных форм организации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2304838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5196942" y="1837565"/>
            <a:ext cx="2710782" cy="2188784"/>
            <a:chOff x="2457" y="2000"/>
            <a:chExt cx="901" cy="888"/>
          </a:xfrm>
        </p:grpSpPr>
        <p:pic>
          <p:nvPicPr>
            <p:cNvPr id="8" name="Picture 13" descr="circuler_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14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ru-RU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ltGray">
            <a:xfrm>
              <a:off x="2572" y="2041"/>
              <a:ext cx="666" cy="15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12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8" name="AutoShape 18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AutoShape 19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AutoShape 20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AutoShape 21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4" name="AutoShape 23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AutoShape 24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AutoShape 25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AutoShape 26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22" name="TextBox 21"/>
          <p:cNvSpPr txBox="1"/>
          <p:nvPr/>
        </p:nvSpPr>
        <p:spPr>
          <a:xfrm>
            <a:off x="5765926" y="2215529"/>
            <a:ext cx="22524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Упражнения для формирования</a:t>
            </a:r>
          </a:p>
          <a:p>
            <a:r>
              <a:rPr lang="ru-RU" dirty="0"/>
              <a:t>функциональной математической  грамотности</a:t>
            </a:r>
          </a:p>
          <a:p>
            <a:r>
              <a:rPr lang="ru-RU" dirty="0"/>
              <a:t> 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630" y="597990"/>
            <a:ext cx="2912246" cy="1550531"/>
          </a:xfrm>
          <a:prstGeom prst="rect">
            <a:avLst/>
          </a:prstGeom>
        </p:spPr>
      </p:pic>
      <p:grpSp>
        <p:nvGrpSpPr>
          <p:cNvPr id="24" name="Group 33"/>
          <p:cNvGrpSpPr>
            <a:grpSpLocks/>
          </p:cNvGrpSpPr>
          <p:nvPr/>
        </p:nvGrpSpPr>
        <p:grpSpPr bwMode="auto">
          <a:xfrm>
            <a:off x="8279912" y="2519588"/>
            <a:ext cx="3509741" cy="1473598"/>
            <a:chOff x="4324" y="1136"/>
            <a:chExt cx="414" cy="402"/>
          </a:xfrm>
        </p:grpSpPr>
        <p:sp>
          <p:nvSpPr>
            <p:cNvPr id="25" name="AutoShape 34"/>
            <p:cNvSpPr>
              <a:spLocks noChangeArrowheads="1"/>
            </p:cNvSpPr>
            <p:nvPr/>
          </p:nvSpPr>
          <p:spPr bwMode="ltGray">
            <a:xfrm>
              <a:off x="4324" y="1136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sz="2400" dirty="0"/>
            </a:p>
            <a:p>
              <a:pPr>
                <a:defRPr/>
              </a:pPr>
              <a:endParaRPr lang="ru-RU" sz="24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ltGray">
            <a:xfrm>
              <a:off x="4335" y="1153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786598" y="943397"/>
            <a:ext cx="2191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Загадки, ребусы,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магические квадраты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61229" y="2950303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Логические задачи</a:t>
            </a:r>
          </a:p>
        </p:txBody>
      </p: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5299972" y="4764230"/>
            <a:ext cx="2768642" cy="1373593"/>
            <a:chOff x="4315" y="1140"/>
            <a:chExt cx="414" cy="402"/>
          </a:xfrm>
        </p:grpSpPr>
        <p:sp>
          <p:nvSpPr>
            <p:cNvPr id="30" name="AutoShape 28"/>
            <p:cNvSpPr>
              <a:spLocks noChangeArrowheads="1"/>
            </p:cNvSpPr>
            <p:nvPr/>
          </p:nvSpPr>
          <p:spPr bwMode="ltGray">
            <a:xfrm>
              <a:off x="4315" y="114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Нестандартные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задачи</a:t>
              </a: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ltGray">
            <a:xfrm>
              <a:off x="4328" y="1151"/>
              <a:ext cx="337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Group 27"/>
          <p:cNvGrpSpPr>
            <a:grpSpLocks/>
          </p:cNvGrpSpPr>
          <p:nvPr/>
        </p:nvGrpSpPr>
        <p:grpSpPr bwMode="auto">
          <a:xfrm>
            <a:off x="5226877" y="201759"/>
            <a:ext cx="2680847" cy="1441838"/>
            <a:chOff x="4315" y="1140"/>
            <a:chExt cx="414" cy="402"/>
          </a:xfrm>
        </p:grpSpPr>
        <p:sp>
          <p:nvSpPr>
            <p:cNvPr id="33" name="AutoShape 28"/>
            <p:cNvSpPr>
              <a:spLocks noChangeArrowheads="1"/>
            </p:cNvSpPr>
            <p:nvPr/>
          </p:nvSpPr>
          <p:spPr bwMode="ltGray">
            <a:xfrm>
              <a:off x="4315" y="114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6B1CC"/>
                </a:gs>
                <a:gs pos="100000">
                  <a:srgbClr val="66B1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Задачи-шутки</a:t>
              </a:r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ltGray">
            <a:xfrm>
              <a:off x="4328" y="1151"/>
              <a:ext cx="337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B1CC">
                    <a:gamma/>
                    <a:tint val="48627"/>
                    <a:invGamma/>
                  </a:srgbClr>
                </a:gs>
                <a:gs pos="50000">
                  <a:srgbClr val="66B1CC">
                    <a:alpha val="0"/>
                  </a:srgbClr>
                </a:gs>
                <a:gs pos="100000">
                  <a:srgbClr val="66B1CC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Group 33"/>
          <p:cNvGrpSpPr>
            <a:grpSpLocks/>
          </p:cNvGrpSpPr>
          <p:nvPr/>
        </p:nvGrpSpPr>
        <p:grpSpPr bwMode="auto">
          <a:xfrm>
            <a:off x="1367630" y="2827766"/>
            <a:ext cx="2922933" cy="1477533"/>
            <a:chOff x="4324" y="1136"/>
            <a:chExt cx="414" cy="402"/>
          </a:xfrm>
        </p:grpSpPr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324" y="1136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7D94F7"/>
                </a:gs>
                <a:gs pos="100000">
                  <a:srgbClr val="7D94F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sz="2400" dirty="0"/>
            </a:p>
            <a:p>
              <a:pPr>
                <a:defRPr/>
              </a:pPr>
              <a:endParaRPr lang="ru-RU" sz="2400" dirty="0"/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35" y="1153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7D94F7">
                    <a:gamma/>
                    <a:tint val="48627"/>
                    <a:invGamma/>
                  </a:srgbClr>
                </a:gs>
                <a:gs pos="50000">
                  <a:srgbClr val="7D94F7">
                    <a:alpha val="0"/>
                  </a:srgbClr>
                </a:gs>
                <a:gs pos="100000">
                  <a:srgbClr val="7D94F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338" y="597990"/>
            <a:ext cx="2585208" cy="1376410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1905000" y="2914645"/>
            <a:ext cx="213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 Геометрические задания со счётными палочками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963521" y="997266"/>
            <a:ext cx="1868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Комбинаторные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 задачи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029" y="5451026"/>
            <a:ext cx="4892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Яндекс. Учебник</a:t>
            </a:r>
          </a:p>
          <a:p>
            <a:r>
              <a:rPr lang="ru-RU" dirty="0"/>
              <a:t>Учи. </a:t>
            </a:r>
            <a:r>
              <a:rPr lang="ru-RU" dirty="0" err="1"/>
              <a:t>ру</a:t>
            </a:r>
            <a:endParaRPr lang="ru-RU" dirty="0"/>
          </a:p>
          <a:p>
            <a:r>
              <a:rPr lang="ru-RU" dirty="0"/>
              <a:t>Банк заданий по  функциональной грамотности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482679" y="5912691"/>
            <a:ext cx="2714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u="sng" dirty="0">
                <a:solidFill>
                  <a:srgbClr val="1A0DAB"/>
                </a:solidFill>
                <a:latin typeface="arial" panose="020B0604020202020204" pitchFamily="34" charset="0"/>
                <a:hlinkClick r:id="rId6"/>
              </a:rPr>
            </a:br>
            <a:r>
              <a:rPr lang="en-US" u="sng" dirty="0">
                <a:solidFill>
                  <a:srgbClr val="202124"/>
                </a:solidFill>
                <a:latin typeface="arial" panose="020B0604020202020204" pitchFamily="34" charset="0"/>
                <a:hlinkClick r:id="rId6"/>
              </a:rPr>
              <a:t>https://media.prosv.ru</a:t>
            </a:r>
            <a:endParaRPr lang="en-US" b="0" i="0" u="sng" dirty="0">
              <a:solidFill>
                <a:srgbClr val="1A0DAB"/>
              </a:solidFill>
              <a:effectLst/>
              <a:latin typeface="arial" panose="020B0604020202020204" pitchFamily="34" charset="0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4268936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0" y="145851"/>
            <a:ext cx="54991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181818"/>
              </a:solidFill>
            </a:endParaRPr>
          </a:p>
          <a:p>
            <a:r>
              <a:rPr lang="ru-RU" sz="2000" dirty="0">
                <a:solidFill>
                  <a:srgbClr val="181818"/>
                </a:solidFill>
              </a:rPr>
              <a:t>1.Математическая разминка «Орешки для ума»</a:t>
            </a:r>
            <a:br>
              <a:rPr lang="ru-RU" sz="2000" dirty="0"/>
            </a:br>
            <a:r>
              <a:rPr lang="ru-RU" sz="2000" dirty="0"/>
              <a:t> </a:t>
            </a:r>
            <a:r>
              <a:rPr lang="ru-RU" sz="2000" dirty="0">
                <a:solidFill>
                  <a:srgbClr val="181818"/>
                </a:solidFill>
              </a:rPr>
              <a:t>Какой день наступает после понедельника?</a:t>
            </a:r>
            <a:br>
              <a:rPr lang="ru-RU" sz="2000" dirty="0"/>
            </a:br>
            <a:r>
              <a:rPr lang="ru-RU" sz="2000" dirty="0">
                <a:solidFill>
                  <a:srgbClr val="181818"/>
                </a:solidFill>
              </a:rPr>
              <a:t> Какой день следует за вторником? </a:t>
            </a:r>
          </a:p>
          <a:p>
            <a:r>
              <a:rPr lang="ru-RU" sz="2000" dirty="0"/>
              <a:t> </a:t>
            </a:r>
            <a:r>
              <a:rPr lang="ru-RU" sz="2000" dirty="0">
                <a:solidFill>
                  <a:srgbClr val="181818"/>
                </a:solidFill>
              </a:rPr>
              <a:t>Какой день недели наступает раньше других? </a:t>
            </a:r>
          </a:p>
          <a:p>
            <a:r>
              <a:rPr lang="ru-RU" sz="2000" dirty="0"/>
              <a:t> </a:t>
            </a:r>
            <a:r>
              <a:rPr lang="ru-RU" sz="2000" dirty="0">
                <a:solidFill>
                  <a:srgbClr val="181818"/>
                </a:solidFill>
              </a:rPr>
              <a:t>Какой день недели наступает позже других? </a:t>
            </a:r>
          </a:p>
          <a:p>
            <a:r>
              <a:rPr lang="ru-RU" sz="2000" dirty="0"/>
              <a:t> </a:t>
            </a:r>
            <a:r>
              <a:rPr lang="ru-RU" sz="2000" dirty="0">
                <a:solidFill>
                  <a:srgbClr val="181818"/>
                </a:solidFill>
              </a:rPr>
              <a:t>Какой день недели предшествует субботе? </a:t>
            </a:r>
          </a:p>
          <a:p>
            <a:r>
              <a:rPr lang="ru-RU" sz="2000" dirty="0"/>
              <a:t> </a:t>
            </a:r>
            <a:r>
              <a:rPr lang="ru-RU" sz="2000" dirty="0">
                <a:solidFill>
                  <a:srgbClr val="181818"/>
                </a:solidFill>
              </a:rPr>
              <a:t>Какой день недели находится между средой и пятницей? </a:t>
            </a:r>
            <a:br>
              <a:rPr lang="ru-RU" sz="2000" dirty="0"/>
            </a:br>
            <a:r>
              <a:rPr lang="ru-RU" sz="2000" dirty="0">
                <a:solidFill>
                  <a:srgbClr val="181818"/>
                </a:solidFill>
              </a:rPr>
              <a:t> Как перечислить пять дней недели, не называя их? 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54700" y="469017"/>
            <a:ext cx="6096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</a:rPr>
              <a:t>Различные формы работы над задачей:</a:t>
            </a:r>
          </a:p>
          <a:p>
            <a:r>
              <a:rPr lang="ru-RU" sz="2000" dirty="0">
                <a:solidFill>
                  <a:srgbClr val="000000"/>
                </a:solidFill>
              </a:rPr>
              <a:t>1. Работа над решенной задачей.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2. Решение задач разными способами.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3. Представление ситуации, описанной в задаче и её моделирование: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а) с помощью отрезков.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б) с помощью чертежа.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в) с помощью таблицы</a:t>
            </a:r>
          </a:p>
          <a:p>
            <a:r>
              <a:rPr lang="ru-RU" sz="2000" dirty="0">
                <a:solidFill>
                  <a:srgbClr val="000000"/>
                </a:solidFill>
              </a:rPr>
              <a:t>4. Разбивка текста задачи на значимые части.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5. Решение задач с недостающими или лишними данными.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6. Самостоятельное составление задач учениками.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7. Изменение вопроса задачи.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8. Выбор решения из двух предложенных (верного и неверного).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9. Закончить решение задачи.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10. Составление аналогичной задачи с измененными данными.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11. Составление и решение обратных задач.</a:t>
            </a:r>
            <a:endParaRPr lang="ru-RU" sz="2000" dirty="0">
              <a:solidFill>
                <a:srgbClr val="0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650" y="3924886"/>
            <a:ext cx="2197290" cy="279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4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703" y="845258"/>
            <a:ext cx="4782588" cy="28080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37765" y="161292"/>
            <a:ext cx="3205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Работа с информацией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013" y="3775275"/>
            <a:ext cx="4782588" cy="27119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012" y="845258"/>
            <a:ext cx="4782588" cy="28080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704" y="3775275"/>
            <a:ext cx="4782588" cy="25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78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939</Words>
  <Application>Microsoft Office PowerPoint</Application>
  <PresentationFormat>Широкоэкранный</PresentationFormat>
  <Paragraphs>154</Paragraphs>
  <Slides>19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Arial</vt:lpstr>
      <vt:lpstr>Arial Black</vt:lpstr>
      <vt:lpstr>Calibri</vt:lpstr>
      <vt:lpstr>Calibri Light</vt:lpstr>
      <vt:lpstr>Open Sans</vt:lpstr>
      <vt:lpstr>Times New Roman</vt:lpstr>
      <vt:lpstr>Тема Office</vt:lpstr>
      <vt:lpstr>Логические задачки на формирование  математической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Нестандартные задачи: </vt:lpstr>
      <vt:lpstr>Презентация PowerPoint</vt:lpstr>
      <vt:lpstr>Логические задачи</vt:lpstr>
      <vt:lpstr>Ответ на задачу №1</vt:lpstr>
      <vt:lpstr>Задача №2 </vt:lpstr>
      <vt:lpstr> Ответ к задаче №2 </vt:lpstr>
      <vt:lpstr>Задача № 3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грамотность</dc:title>
  <dc:creator>Admin</dc:creator>
  <cp:lastModifiedBy>Nikol</cp:lastModifiedBy>
  <cp:revision>108</cp:revision>
  <dcterms:created xsi:type="dcterms:W3CDTF">2022-03-03T17:35:12Z</dcterms:created>
  <dcterms:modified xsi:type="dcterms:W3CDTF">2023-12-15T01:54:30Z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827136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